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74" r:id="rId13"/>
    <p:sldId id="268" r:id="rId14"/>
    <p:sldId id="267" r:id="rId15"/>
    <p:sldId id="269" r:id="rId16"/>
    <p:sldId id="278" r:id="rId17"/>
    <p:sldId id="279" r:id="rId18"/>
    <p:sldId id="271" r:id="rId19"/>
    <p:sldId id="270" r:id="rId20"/>
    <p:sldId id="272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6D142-CC2B-42E9-8BE5-5BAE035A800F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80275-7ADC-4127-9167-64D8A7D54C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80F22-6FBD-450A-BF44-F56C16A36025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DE0DB-1FF6-44CB-AB14-66A65FBC30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E0F80-FC41-4A70-BD69-B1D83EE5C262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E2C12-95DC-44C2-8EFA-F76BE515BD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7928-7153-4196-AB2D-18BE758ECF2D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F260D-5F9B-488C-AE45-C92526A0CC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E86C1-2E1B-4892-96F2-E366202D6627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8F8C4-13F4-4D4A-83E9-0740142013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DCA9A-71EC-4120-A7CD-C1A439E4D17E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095A3-CF42-4E79-B52D-AFA30A86AD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ABAFE-950C-47D8-A210-094214837D06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17DFB-AC7A-47CA-807E-5D5D33A8D1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BCDD-D037-442F-A438-8A0071618CB8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A8423-1ED9-48D2-90E9-61175372B2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051C7-2D2C-49C6-B19B-8D6A58DD1590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2BD28-6C9D-48FE-B1C3-E9B0186F8D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B24C0-9966-4960-8F6E-626C12C1308A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D77C1-B201-4F03-A5AB-DEA82CDF4A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9F309-CDE1-44EC-B4DF-0B50869A15B2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B6B95-DF48-4AB5-820B-49B1F69940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accent3">
                <a:lumMod val="40000"/>
                <a:lumOff val="60000"/>
                <a:alpha val="76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CD7AAD-1509-4AD6-A6C9-B3901280EAE7}" type="datetimeFigureOut">
              <a:rPr lang="ru-RU"/>
              <a:pPr>
                <a:defRPr/>
              </a:pPr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BD409C7-1587-40F0-9FF5-7F2F52AAF4E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500688" y="4714875"/>
            <a:ext cx="3128962" cy="1470025"/>
          </a:xfrm>
        </p:spPr>
        <p:txBody>
          <a:bodyPr/>
          <a:lstStyle/>
          <a:p>
            <a:pPr algn="l" eaLnBrk="1" hangingPunct="1">
              <a:defRPr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5838" y="1357298"/>
            <a:ext cx="8492325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Взаимодействие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с </a:t>
            </a:r>
            <a:r>
              <a:rPr lang="ru-RU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гиперактивным</a:t>
            </a: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ребЁнком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998913"/>
            <a:ext cx="2643187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5"/>
          <p:cNvSpPr>
            <a:spLocks noGrp="1"/>
          </p:cNvSpPr>
          <p:nvPr>
            <p:ph idx="1"/>
          </p:nvPr>
        </p:nvSpPr>
        <p:spPr>
          <a:xfrm>
            <a:off x="214313" y="3929063"/>
            <a:ext cx="8786812" cy="2428875"/>
          </a:xfrm>
        </p:spPr>
        <p:txBody>
          <a:bodyPr/>
          <a:lstStyle/>
          <a:p>
            <a:pPr marL="0" indent="363538" algn="just" eaLnBrk="1" hangingPunct="1">
              <a:buFont typeface="Arial" charset="0"/>
              <a:buNone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некоторых детей с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гиперактивностью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прослушивание «белого шума»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(легкой фоновой музыки)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помочь в концентрации внимания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142852"/>
            <a:ext cx="44951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«Белый шум»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3" y="928688"/>
            <a:ext cx="3556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50" y="928688"/>
            <a:ext cx="5857875" cy="3357562"/>
          </a:xfrm>
        </p:spPr>
        <p:txBody>
          <a:bodyPr rtlCol="0">
            <a:noAutofit/>
          </a:bodyPr>
          <a:lstStyle/>
          <a:p>
            <a:pPr marL="0" indent="363538" eaLnBrk="1" hangingPunct="1">
              <a:buFont typeface="Arial" charset="0"/>
              <a:buNone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Разрешите ребёнку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держать что-то в руке, чтобы манипулировать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 небольшая стимуляция часто помогает сохранять ребёнку сосредоточенность.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24430" y="142852"/>
            <a:ext cx="44951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«Белый шум»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5" y="4429125"/>
            <a:ext cx="8858250" cy="218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363538" eaLnBrk="1" hangingPunct="1">
              <a:spcBef>
                <a:spcPct val="20000"/>
              </a:spcBef>
              <a:defRPr/>
            </a:pPr>
            <a:r>
              <a:rPr lang="ru-R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Если школьные правила позволяют, то можно позволить ребёнку даже жевательную резинку, чтобы освободить энергию и помочь сохранять концентрацию внимания.</a:t>
            </a:r>
          </a:p>
        </p:txBody>
      </p:sp>
      <p:pic>
        <p:nvPicPr>
          <p:cNvPr id="12293" name="Picture 3" descr="C:\Users\Ляля\Desktop\041811_hyperactive_gene_iStock_000011822559Large110418143952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" y="1214438"/>
            <a:ext cx="29845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831" y="214290"/>
            <a:ext cx="769633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«Повелитель времени»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5" y="1143000"/>
            <a:ext cx="8786813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363538" algn="just" eaLnBrk="1" hangingPunct="1">
              <a:spcBef>
                <a:spcPct val="20000"/>
              </a:spcBef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Используйте таймеры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сигналы времени или словесные сигналы, чтобы показать ребенку сколько времени осталось для работы.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3357563"/>
            <a:ext cx="3286125" cy="3286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2"/>
          <p:cNvSpPr>
            <a:spLocks noChangeArrowheads="1"/>
          </p:cNvSpPr>
          <p:nvPr/>
        </p:nvSpPr>
        <p:spPr bwMode="auto">
          <a:xfrm>
            <a:off x="539750" y="620713"/>
            <a:ext cx="82089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4000">
                <a:latin typeface="Calibri" pitchFamily="34" charset="0"/>
              </a:rPr>
              <a:t> </a:t>
            </a:r>
          </a:p>
          <a:p>
            <a:pPr eaLnBrk="1" hangingPunct="1"/>
            <a:r>
              <a:rPr lang="ru-RU" altLang="ru-RU" sz="2800">
                <a:latin typeface="Calibri" pitchFamily="34" charset="0"/>
              </a:rPr>
              <a:t/>
            </a:r>
            <a:br>
              <a:rPr lang="ru-RU" altLang="ru-RU" sz="2800">
                <a:latin typeface="Calibri" pitchFamily="34" charset="0"/>
              </a:rPr>
            </a:br>
            <a:endParaRPr lang="ru-RU" altLang="ru-RU" sz="2800">
              <a:latin typeface="Calibri" pitchFamily="34" charset="0"/>
            </a:endParaRPr>
          </a:p>
        </p:txBody>
      </p:sp>
      <p:sp>
        <p:nvSpPr>
          <p:cNvPr id="24579" name="Содержимое 9"/>
          <p:cNvSpPr>
            <a:spLocks noGrp="1"/>
          </p:cNvSpPr>
          <p:nvPr>
            <p:ph idx="1"/>
          </p:nvPr>
        </p:nvSpPr>
        <p:spPr>
          <a:xfrm>
            <a:off x="214313" y="1285875"/>
            <a:ext cx="8715375" cy="4840288"/>
          </a:xfrm>
        </p:spPr>
        <p:txBody>
          <a:bodyPr/>
          <a:lstStyle/>
          <a:p>
            <a:pPr marL="0" indent="363538" algn="just" eaLnBrk="1" hangingPunct="1">
              <a:buFont typeface="Arial" charset="0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Возможности компенсации когнитивных и поведенческих нарушений существенно ограничиваются при отсутствии понимания родителями причин и проявлении этих нарушений.</a:t>
            </a:r>
          </a:p>
          <a:p>
            <a:pPr marL="0" indent="363538" algn="just" eaLnBrk="1" hangingPunct="1">
              <a:buFont typeface="Arial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Дополнительными приемами, которыми родители и педагоги могут воспользоваться для коррекции поведения ребёнка, могут служить: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14290"/>
            <a:ext cx="4376519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ПОМНИТЕ!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Ляля\Desktop\761_origina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357438"/>
            <a:ext cx="878522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565400"/>
            <a:ext cx="6400800" cy="3073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/>
              <a:t>.</a:t>
            </a:r>
            <a:br>
              <a:rPr lang="ru-RU" b="1" dirty="0" smtClean="0"/>
            </a:b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313" y="1357313"/>
            <a:ext cx="8643937" cy="8572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занятия ритмикой, хореографией, лыжами, теннисом, верховой ездой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42852"/>
            <a:ext cx="857256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extrusionH="57150" prstMaterial="softEdge">
              <a:bevelT w="29210" h="16510" prst="relaxedInset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РИТМИРОВАНИЕ </a:t>
            </a:r>
            <a:br>
              <a:rPr lang="ru-RU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ПРАВОГО ПОЛУШАРИЯ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285750" y="2071688"/>
            <a:ext cx="8658225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плавание, ныряние, прыжки на батуте, 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дыхательная гимнастика</a:t>
            </a:r>
          </a:p>
        </p:txBody>
      </p:sp>
      <p:pic>
        <p:nvPicPr>
          <p:cNvPr id="26626" name="Picture 3" descr="C:\Users\Ляля\Desktop\iCAQXG0M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10000"/>
          </a:blip>
          <a:srcRect l="16981" r="16981"/>
          <a:stretch>
            <a:fillRect/>
          </a:stretch>
        </p:blipFill>
        <p:spPr>
          <a:xfrm>
            <a:off x="3643313" y="3071813"/>
            <a:ext cx="2500312" cy="3590925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85720" y="142852"/>
            <a:ext cx="857256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АКТИВИЗАЦИЯ РАБОТЫ СТВОЛОВЫХ ОТДЕЛОВ ГОЛОВНОГО МОЗГА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214313" y="357188"/>
            <a:ext cx="8640762" cy="6192837"/>
          </a:xfrm>
        </p:spPr>
        <p:txBody>
          <a:bodyPr>
            <a:noAutofit/>
          </a:bodyPr>
          <a:lstStyle/>
          <a:p>
            <a:pPr algn="just" eaLnBrk="1" hangingPunct="1">
              <a:spcAft>
                <a:spcPts val="400"/>
              </a:spcAft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Дыхательные упражнения 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улучшают ритмы деятельности мозга, развивают самоконтроль и произвольность.</a:t>
            </a:r>
          </a:p>
          <a:p>
            <a:pPr algn="just" eaLnBrk="1" hangingPunct="1"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выполнения дыхательных упражнений нужно соблюдать два основных правила:</a:t>
            </a:r>
          </a:p>
          <a:p>
            <a:pPr indent="20638" eaLnBrk="1" hangingPunct="1">
              <a:spcAft>
                <a:spcPts val="400"/>
              </a:spcAft>
              <a:buFont typeface="Arial" charset="0"/>
              <a:buNone/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1. Во время дыхательных упражнений необходимо научить детей дышать животом для того, чтобы заставить двигаться диафрагму.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2. Дыхательными упражнениями следует заниматься не более 2-3 минут за один прием.</a:t>
            </a:r>
          </a:p>
          <a:p>
            <a:pPr algn="just" eaLnBrk="1" hangingPunct="1"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того чтобы дети почувствовали свое дыхание можно предложить им положить руку на свой живот, а для того чтобы они его увидели им можно предложить дуть на птичье перышко, подвешенное на ниточке.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6423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Упражнение №1.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Вдох-пауза-выдох-пауза. При выполнении дыхательных упражнений очень эффективно использовать образное представление (визуализация), т.е. подключать правое полушарие. Например, возможен образ желтого или оранжевого теплого шарика, расположенного в животе, соответственно надувающегося и сдувающегося в ритме дыхания. При вдохе губы вытягиваются трубочкой и с шумом «пьют» воздух.</a:t>
            </a:r>
            <a:br>
              <a:rPr lang="ru-RU" alt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Упражнение №2. 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Дыхание только через левую, а потом только через правую ноздрю (при этом для закрытия правой ноздри используют большой палец правой руки, остальные пальцы смотрят вверх, а для закрытия левой ноздри применяют мизинец правой руки). Дыхание медленное, глубокое. Дыхание только через левую ноздрю активизирует работу правого полушария головного мозга, способствует успокоению и релаксации. Дыхание только через правую ноздрю активизирует работу левого полушария головного мозга, способствует развитию логического мышления.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0002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упражнения с песком, водой и глиной; контрастный душ, обливания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674" name="Picture 3" descr="C:\Users\Ляля\Desktop\iCA6QSME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71688" y="3286125"/>
            <a:ext cx="5000625" cy="3319463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14282" y="500042"/>
            <a:ext cx="857256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СНЯТИЕ ИМПУЛЬСИВНОСТИ И ГИПЕРАКТИВНОСТИ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071688"/>
            <a:ext cx="8715375" cy="114300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восточные единоборства, вязание,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кинезиологические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упражнения*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214313" y="3214688"/>
            <a:ext cx="8643937" cy="292893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1800" dirty="0" smtClean="0"/>
              <a:t>___________________________________________________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Кинезиологические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упражнения</a:t>
            </a:r>
          </a:p>
          <a:p>
            <a:pPr eaLnBrk="1" hangingPunct="1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«Заяц – коза – утка»</a:t>
            </a:r>
          </a:p>
          <a:p>
            <a:pPr eaLnBrk="1" hangingPunct="1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«Стол»</a:t>
            </a:r>
          </a:p>
          <a:p>
            <a:pPr eaLnBrk="1" hangingPunct="1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«Лезгинка»</a:t>
            </a:r>
          </a:p>
          <a:p>
            <a:pPr eaLnBrk="1" hangingPunct="1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Прыжки на месте с одновременными движениями руками и ногами «Руки вместе …»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42852"/>
            <a:ext cx="8572560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РАЗВИТИЕ МЕЖПОЛУШАРНОГО ВЗАИМОДЕЙСТВИЯ ГОЛОВНОГО МОЗГА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000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«Снежки» </a:t>
            </a:r>
            <a:endParaRPr lang="ru-RU" sz="48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4929187"/>
          </a:xfrm>
        </p:spPr>
        <p:txBody>
          <a:bodyPr rtlCol="0">
            <a:normAutofit fontScale="92500" lnSpcReduction="20000"/>
          </a:bodyPr>
          <a:lstStyle/>
          <a:p>
            <a:pPr marL="0" indent="36353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</a:t>
            </a:r>
            <a:r>
              <a:rPr lang="ru-RU" b="1" dirty="0" smtClean="0"/>
              <a:t>Дать возможность педагогам почувствовать состояние ребенка, у которого процессы возбуждения преобладают над процессами торможения.</a:t>
            </a:r>
            <a:endParaRPr lang="ru-RU" dirty="0" smtClean="0"/>
          </a:p>
          <a:p>
            <a:pPr marL="0" indent="36353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делятся 2 команды. Каждая команда встает в ряд друг против друга.</a:t>
            </a:r>
          </a:p>
          <a:p>
            <a:pPr marL="0" indent="36353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Между командами проводится черта и раздаются «снежки». </a:t>
            </a:r>
          </a:p>
          <a:p>
            <a:pPr marL="0" indent="36353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По сигналу команды начинают перекидывать «снежки» на сторону команды противника. Также по сигналу играющие должны остановиться.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Выигрывает та команда, поле которой менее усыпана «снежками».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85723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+mn-ea"/>
                <a:cs typeface="+mn-cs"/>
              </a:rPr>
              <a:t>РАЗВИТИЕ УСТОЙЧИВОСТИ ВНИМАНИЯ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142875" y="1143000"/>
            <a:ext cx="8786813" cy="5214938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ru-RU" alt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Длительная сортировка и нанизывание бусинок;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Развитие способности к произвольному переключению внимания — чтение алфавита, перемежающегося со счетом:</a:t>
            </a: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lang="ru-RU" altLang="ru-RU" sz="240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а, 1, б, 2, в, 3, г, 4, д, 5, е, 6, ё, 7, ж, 8, з, 9, и, 10, и, 11, к, 12, л, 13, м, 14, н, 15, о, 16, п, 17, р, 18, с, 19, т, 20, у, 21, ф, 22, х, 23, ц, 24, ч, 25, ш, 26, щ, 27, ъ, 28, ы, 29, ь, 30, э, 31, ю, 32, я, 33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Построчное прослеживание взглядом листа и последовательное зачеркивание букв</a:t>
            </a:r>
            <a:r>
              <a:rPr lang="ru-RU" alt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Прослеживание взглядом линии от начала до конца, когда она переплетается с другими линиями (лабиринты). </a:t>
            </a: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>•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…. Дотянусь до солнца</a:t>
            </a:r>
          </a:p>
        </p:txBody>
      </p:sp>
      <p:pic>
        <p:nvPicPr>
          <p:cNvPr id="22531" name="Picture 2" descr="C:\Users\Public\Pictures\Sample Pictures\iCAP8EO9Z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628775"/>
            <a:ext cx="5472112" cy="42481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68313" y="2636838"/>
            <a:ext cx="8229600" cy="10795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500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СТРАТЕГИИ В КЛАССЕ*</a:t>
            </a:r>
            <a:endParaRPr lang="ru-RU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3643313"/>
          </a:xfrm>
        </p:spPr>
        <p:txBody>
          <a:bodyPr/>
          <a:lstStyle/>
          <a:p>
            <a:pPr marL="0" indent="363538" algn="just" eaLnBrk="1" hangingPunct="1">
              <a:buFont typeface="Arial" charset="0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Если вы родитель или учитель ребенка с повышенной двигательной активностью, то этот список для Вас!</a:t>
            </a:r>
          </a:p>
          <a:p>
            <a:pPr marL="0" indent="363538" algn="just" eaLnBrk="1" hangingPunct="1">
              <a:buFont typeface="Arial" charset="0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Простые изменения и стратегии, осуществляемые в классе часто могут иметь большое значение для успеха ребенка в школе.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14688" y="1214438"/>
            <a:ext cx="5715000" cy="3929062"/>
          </a:xfrm>
        </p:spPr>
        <p:txBody>
          <a:bodyPr rtlCol="0">
            <a:noAutofit/>
          </a:bodyPr>
          <a:lstStyle/>
          <a:p>
            <a:pPr marL="0" indent="363538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Классные правила должны быть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ясными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краткими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регулярно повторяться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учеником. </a:t>
            </a:r>
          </a:p>
          <a:p>
            <a:pPr marL="0" indent="363538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Полезно повторить с ребенком правила и другие инструкции, чтобы убедиться, что он их понимает. </a:t>
            </a:r>
          </a:p>
        </p:txBody>
      </p:sp>
      <p:pic>
        <p:nvPicPr>
          <p:cNvPr id="5123" name="Picture 2" descr="C:\Users\Ляля\Desktop\69894.32600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357313"/>
            <a:ext cx="257175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8625" y="5214938"/>
            <a:ext cx="8143875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363538" eaLnBrk="1" hangingPunct="1"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Правила должны быть размещены на видном месте в классе.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5517" y="0"/>
            <a:ext cx="779296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Классные правила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14313" y="1285875"/>
            <a:ext cx="8715375" cy="2428875"/>
          </a:xfrm>
        </p:spPr>
        <p:txBody>
          <a:bodyPr/>
          <a:lstStyle/>
          <a:p>
            <a:pPr marL="0" indent="363538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Посадите ребенка рядом с собой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(1-2 парта) и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подальше от отвлекающих предметов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(дверей, окон, уютных мест, точилки для карандашей и т.д.).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42852"/>
            <a:ext cx="8433271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Убираем раздражители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88" y="3548063"/>
            <a:ext cx="3309937" cy="33099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3357563" y="1571625"/>
            <a:ext cx="5572125" cy="2932113"/>
          </a:xfrm>
        </p:spPr>
        <p:txBody>
          <a:bodyPr/>
          <a:lstStyle/>
          <a:p>
            <a:pPr marL="0" indent="363538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Ловите моменты,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ребёнок ведёт себя хорошо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обязательно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немедленно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похвалите его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pic>
        <p:nvPicPr>
          <p:cNvPr id="7171" name="Picture 2" descr="C:\Users\Ляля\Desktop\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285875"/>
            <a:ext cx="27495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4997" y="142852"/>
            <a:ext cx="901400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Поощрения и наказания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50" y="4500563"/>
            <a:ext cx="8643938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363538" algn="just" eaLnBrk="1" hangingPunct="1">
              <a:defRPr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Игнорируйте негативное поведение, которое является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минимальным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</a:t>
            </a:r>
            <a:b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 разрушительным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500" y="1285875"/>
            <a:ext cx="5000625" cy="2928938"/>
          </a:xfrm>
        </p:spPr>
        <p:txBody>
          <a:bodyPr rtlCol="0">
            <a:no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Используйте поощрения и стимулы прежде наказания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чтобы мотивировать ребёнка и помочь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сохранить у ребёнка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3" y="4143375"/>
            <a:ext cx="8715375" cy="2160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положительное впечатление о школе. </a:t>
            </a:r>
          </a:p>
          <a:p>
            <a:pPr indent="363538" eaLnBrk="1" hangingPunct="1">
              <a:spcBef>
                <a:spcPct val="20000"/>
              </a:spcBef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Чаще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меняйте методы поощрения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чтобы ребёнок постоянно был в тонусе и ему не стало скучно.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42852"/>
            <a:ext cx="901400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Поощрения и наказания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500188"/>
            <a:ext cx="3810000" cy="2533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0" y="1071563"/>
            <a:ext cx="4643438" cy="3929062"/>
          </a:xfrm>
        </p:spPr>
        <p:txBody>
          <a:bodyPr>
            <a:noAutofit/>
          </a:bodyPr>
          <a:lstStyle/>
          <a:p>
            <a:pPr marL="0" indent="363538" eaLnBrk="1" hangingPunct="1">
              <a:buFont typeface="Arial" charset="0"/>
              <a:buNone/>
              <a:defRPr/>
            </a:pPr>
            <a:r>
              <a:rPr lang="ru-RU" alt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Давайте ребёнку возможность чаще двигаться</a:t>
            </a:r>
            <a:r>
              <a:rPr lang="ru-RU" altLang="ru-R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выполняя несложные поручения: </a:t>
            </a: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раздача или сбор материалов, вытирание доски и т.д.</a:t>
            </a:r>
            <a:endParaRPr lang="ru-RU" altLang="ru-RU" sz="3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9460" name="Picture 2" descr="C:\Users\Ляля\Desktop\kids_ego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285875"/>
            <a:ext cx="3852863" cy="35972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33670" y="142852"/>
            <a:ext cx="887666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Двигательная активность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4929188"/>
            <a:ext cx="871537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363538" eaLnBrk="1" fontAlgn="auto" hangingPunct="1"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Позволяйте некоторую возню или беспокойство на рабочем мечте. Разрешайте ребёнку даже сесть на стол, если это поможет ему выполнить поставленную задачу.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63" y="1143000"/>
            <a:ext cx="5572125" cy="4643438"/>
          </a:xfrm>
        </p:spPr>
        <p:txBody>
          <a:bodyPr rtlCol="0">
            <a:noAutofit/>
          </a:bodyPr>
          <a:lstStyle/>
          <a:p>
            <a:pPr marL="0" indent="363538" eaLnBrk="1" hangingPunct="1">
              <a:buFont typeface="Arial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используйте лишение перемены, как наказание за негативное поведение.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(детям с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гиперактивностью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приносит пользу физическое движение, которое происходит на перемене и, как правило, после этого улучшается внимание).</a:t>
            </a:r>
          </a:p>
        </p:txBody>
      </p:sp>
      <p:pic>
        <p:nvPicPr>
          <p:cNvPr id="22532" name="Picture 2" descr="C:\Users\Ляля\Desktop\Verbal%20Speech%20or%20Alternative%20Communicatio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500188"/>
            <a:ext cx="2714625" cy="41370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33670" y="142852"/>
            <a:ext cx="887666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4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Двигательная активность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492</TotalTime>
  <Words>796</Words>
  <Application>Microsoft Office PowerPoint</Application>
  <PresentationFormat>Экран (4:3)</PresentationFormat>
  <Paragraphs>69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Презентация PowerPoint</vt:lpstr>
      <vt:lpstr>Упражнение «Снежки» </vt:lpstr>
      <vt:lpstr>СТРАТЕГИИ В КЛАССЕ*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занятия ритмикой, хореографией, лыжами, теннисом, верховой ездой  </vt:lpstr>
      <vt:lpstr>плавание, ныряние, прыжки на батуте,  дыхательная гимнастика</vt:lpstr>
      <vt:lpstr>Презентация PowerPoint</vt:lpstr>
      <vt:lpstr>Презентация PowerPoint</vt:lpstr>
      <vt:lpstr>упражнения с песком, водой и глиной; контрастный душ, обливания</vt:lpstr>
      <vt:lpstr>восточные единоборства, вязание, кинезиологические упражнения*</vt:lpstr>
      <vt:lpstr>РАЗВИТИЕ УСТОЙЧИВОСТИ ВНИМАНИЯ</vt:lpstr>
      <vt:lpstr>…. Дотянусь до солнца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с гиперактивным  ребенком.</dc:title>
  <dc:creator>Ляля</dc:creator>
  <cp:lastModifiedBy>Administrator</cp:lastModifiedBy>
  <cp:revision>53</cp:revision>
  <dcterms:created xsi:type="dcterms:W3CDTF">2013-02-17T16:27:30Z</dcterms:created>
  <dcterms:modified xsi:type="dcterms:W3CDTF">2020-03-02T13:32:03Z</dcterms:modified>
</cp:coreProperties>
</file>