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16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7" r:id="rId9"/>
    <p:sldId id="268" r:id="rId10"/>
    <p:sldId id="269" r:id="rId11"/>
    <p:sldId id="271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7333B0A-D1C1-4C28-8521-6D71BB43698F}">
          <p14:sldIdLst>
            <p14:sldId id="262"/>
            <p14:sldId id="256"/>
            <p14:sldId id="257"/>
            <p14:sldId id="258"/>
            <p14:sldId id="259"/>
            <p14:sldId id="260"/>
            <p14:sldId id="261"/>
            <p14:sldId id="267"/>
          </p14:sldIdLst>
        </p14:section>
        <p14:section name="Раздел без заголовка" id="{DFF42595-5243-497D-AA22-6C3A62FA5979}">
          <p14:sldIdLst>
            <p14:sldId id="268"/>
            <p14:sldId id="269"/>
            <p14:sldId id="271"/>
            <p14:sldId id="275"/>
            <p14:sldId id="276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F515C-42FF-482D-9D83-AFB7C51FC080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C86DA-A001-49AC-86B1-726F476437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91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C86DA-A001-49AC-86B1-726F4764374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82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9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3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8549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934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095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162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98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7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19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152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392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0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26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9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75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36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tel:+7812417526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school285@obr.gov.spb.ru" TargetMode="External"/><Relationship Id="rId5" Type="http://schemas.openxmlformats.org/officeDocument/2006/relationships/hyperlink" Target="https://vk.com/school285spb?w=address-137440549_36773" TargetMode="External"/><Relationship Id="rId4" Type="http://schemas.openxmlformats.org/officeDocument/2006/relationships/hyperlink" Target="https://vk.com/away.php?to=http://school285.ru&amp;cc_key=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base.garant.ru/197127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1" y="249626"/>
            <a:ext cx="5851029" cy="195523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Monotype Corsiva" panose="03010101010201010101" pitchFamily="66" charset="0"/>
              </a:rPr>
              <a:t>РОДИТЕЛЬСКОЕ СОБРАНИЕ БУДУЩИХ ПЕРВОКЛАССНИКОВ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24" y="2194581"/>
            <a:ext cx="7740352" cy="4582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49626"/>
            <a:ext cx="1676545" cy="166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6911006" cy="1217339"/>
          </a:xfrm>
        </p:spPr>
        <p:txBody>
          <a:bodyPr/>
          <a:lstStyle/>
          <a:p>
            <a:r>
              <a:rPr lang="ru-RU" dirty="0" smtClean="0"/>
              <a:t>Организация досуга детей</a:t>
            </a:r>
            <a:endParaRPr lang="ru-RU" dirty="0"/>
          </a:p>
        </p:txBody>
      </p:sp>
      <p:pic>
        <p:nvPicPr>
          <p:cNvPr id="3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90" y="3212976"/>
            <a:ext cx="3131370" cy="230425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69555" y="1916832"/>
            <a:ext cx="2736304" cy="12961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Группа продленного дня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692141"/>
            <a:ext cx="3096344" cy="20637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868" y="3298676"/>
            <a:ext cx="2843808" cy="2132856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5561856" y="1877429"/>
            <a:ext cx="3456384" cy="129614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Отделение дополнительного образования детей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882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707" y="332655"/>
            <a:ext cx="6620963" cy="108012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Что нужно </a:t>
            </a:r>
            <a:r>
              <a:rPr lang="ru-RU" b="1" dirty="0" smtClean="0"/>
              <a:t>приготовить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к учебному году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для </a:t>
            </a:r>
            <a:r>
              <a:rPr lang="ru-RU" b="1" dirty="0" smtClean="0"/>
              <a:t>первоклассника</a:t>
            </a:r>
            <a:br>
              <a:rPr lang="ru-RU" b="1" dirty="0" smtClean="0"/>
            </a:br>
            <a:r>
              <a:rPr lang="ru-RU" sz="2000" b="1" dirty="0" smtClean="0"/>
              <a:t>(</a:t>
            </a:r>
            <a:r>
              <a:rPr lang="ru-RU" sz="2000" b="1" dirty="0" smtClean="0"/>
              <a:t>примерный перечень)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694408"/>
            <a:ext cx="7772870" cy="4758927"/>
          </a:xfrm>
        </p:spPr>
        <p:txBody>
          <a:bodyPr>
            <a:normAutofit fontScale="40000" lnSpcReduction="20000"/>
          </a:bodyPr>
          <a:lstStyle/>
          <a:p>
            <a:r>
              <a:rPr lang="ru-RU" sz="4800" b="1" dirty="0"/>
              <a:t>Папка для рисования на молнии </a:t>
            </a:r>
            <a:endParaRPr lang="ru-RU" sz="4800" b="1" dirty="0" smtClean="0"/>
          </a:p>
          <a:p>
            <a:pPr marL="0" indent="0">
              <a:buNone/>
            </a:pPr>
            <a:r>
              <a:rPr lang="ru-RU" sz="4800" b="1" dirty="0" smtClean="0"/>
              <a:t>(</a:t>
            </a:r>
            <a:r>
              <a:rPr lang="ru-RU" sz="4800" b="1" dirty="0"/>
              <a:t>подписать фамилию с двух боковых сторон маркером)</a:t>
            </a:r>
            <a:endParaRPr lang="ru-RU" sz="4800" dirty="0"/>
          </a:p>
          <a:p>
            <a:r>
              <a:rPr lang="ru-RU" sz="4800" dirty="0"/>
              <a:t>Папка для акварели .Отдельные листы для рисования(не менее 40 шт.) </a:t>
            </a:r>
          </a:p>
          <a:p>
            <a:r>
              <a:rPr lang="ru-RU" sz="4800" dirty="0"/>
              <a:t>3 кисточки № 1,3, 5 (толстая, средняя, тонкая)</a:t>
            </a:r>
          </a:p>
          <a:p>
            <a:r>
              <a:rPr lang="ru-RU" sz="4800" dirty="0"/>
              <a:t>Краски медовые акварельные 24 цвета</a:t>
            </a:r>
          </a:p>
          <a:p>
            <a:r>
              <a:rPr lang="ru-RU" sz="4800" dirty="0"/>
              <a:t>Стаканчик для воды подписанный</a:t>
            </a:r>
          </a:p>
          <a:p>
            <a:r>
              <a:rPr lang="ru-RU" sz="4800" dirty="0"/>
              <a:t>Восковые мелки</a:t>
            </a:r>
          </a:p>
          <a:p>
            <a:r>
              <a:rPr lang="ru-RU" sz="4800" dirty="0"/>
              <a:t>Клеёнка 50Х50, тряпочка</a:t>
            </a:r>
          </a:p>
          <a:p>
            <a:r>
              <a:rPr lang="ru-RU" sz="4800" dirty="0"/>
              <a:t>Гуашь (белый цвет обязателен) не менее 8 цветов</a:t>
            </a:r>
          </a:p>
          <a:p>
            <a:r>
              <a:rPr lang="ru-RU" sz="4800" b="1" i="1" u="sng" dirty="0"/>
              <a:t>Все принадлежности подписать</a:t>
            </a:r>
            <a:r>
              <a:rPr lang="ru-RU" sz="4800" b="1" i="1" u="sng" dirty="0" smtClean="0"/>
              <a:t>.</a:t>
            </a:r>
            <a:endParaRPr lang="ru-RU" sz="4800" b="1" dirty="0"/>
          </a:p>
        </p:txBody>
      </p:sp>
      <p:pic>
        <p:nvPicPr>
          <p:cNvPr id="4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52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404664"/>
            <a:ext cx="6982544" cy="6264695"/>
          </a:xfrm>
        </p:spPr>
        <p:txBody>
          <a:bodyPr>
            <a:normAutofit/>
          </a:bodyPr>
          <a:lstStyle/>
          <a:p>
            <a:r>
              <a:rPr lang="ru-RU" b="1" dirty="0"/>
              <a:t>Папка для уроков технологии на молнии (подписать фамилию с двух боковых сторон маркером)</a:t>
            </a:r>
            <a:endParaRPr lang="ru-RU" dirty="0"/>
          </a:p>
          <a:p>
            <a:r>
              <a:rPr lang="ru-RU" dirty="0"/>
              <a:t>Ножницы с тупыми концами</a:t>
            </a:r>
          </a:p>
          <a:p>
            <a:r>
              <a:rPr lang="ru-RU" dirty="0"/>
              <a:t>Линейка 20 см</a:t>
            </a:r>
          </a:p>
          <a:p>
            <a:r>
              <a:rPr lang="ru-RU" dirty="0"/>
              <a:t>Карандаш простой</a:t>
            </a:r>
          </a:p>
          <a:p>
            <a:r>
              <a:rPr lang="ru-RU" dirty="0"/>
              <a:t>Клей-карандаш</a:t>
            </a:r>
          </a:p>
          <a:p>
            <a:r>
              <a:rPr lang="ru-RU" dirty="0"/>
              <a:t>2 коробки пластилина( по 24 цвета), стеки, доска</a:t>
            </a:r>
          </a:p>
          <a:p>
            <a:r>
              <a:rPr lang="ru-RU" dirty="0"/>
              <a:t>3 набора цветной бумаги(листы должны быть отдельными)</a:t>
            </a:r>
          </a:p>
          <a:p>
            <a:r>
              <a:rPr lang="ru-RU" dirty="0"/>
              <a:t>3 набора цветного картона формата А4</a:t>
            </a:r>
          </a:p>
          <a:p>
            <a:r>
              <a:rPr lang="ru-RU" b="1" i="1" u="sng" dirty="0"/>
              <a:t>Все принадлежности и инструменты подписать.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6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05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2315" y="188640"/>
            <a:ext cx="677904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i="1" dirty="0"/>
              <a:t>Тетради в клетку 10 шт., в косую узкую линейку 10 шт.(простые зелёные ,без рисунков ,12 листов)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i="1" dirty="0"/>
              <a:t>Обложки для тетрадей, учебников прозрачные.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/>
              <a:t>1 тетрадь в крупную клетку для </a:t>
            </a:r>
            <a:r>
              <a:rPr lang="ru-RU" sz="2200" dirty="0" smtClean="0"/>
              <a:t>печатания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b="1" dirty="0" smtClean="0"/>
              <a:t> Пенал</a:t>
            </a:r>
            <a:r>
              <a:rPr lang="ru-RU" sz="2200" b="1" dirty="0"/>
              <a:t>:</a:t>
            </a:r>
            <a:endParaRPr lang="ru-RU" sz="2200" dirty="0"/>
          </a:p>
          <a:p>
            <a:r>
              <a:rPr lang="ru-RU" sz="2200" dirty="0"/>
              <a:t> 2 простые ручки с синей пастой, 1 ручка с зелёной пастой, , 2 простых карандаша, линейка 20см, резинка, точилка, цветные карандаши(6 шт.)</a:t>
            </a:r>
            <a:r>
              <a:rPr lang="ru-RU" sz="2200" i="1" u="sng" dirty="0"/>
              <a:t> </a:t>
            </a:r>
            <a:r>
              <a:rPr lang="ru-RU" sz="2200" b="1" i="1" u="sng" dirty="0"/>
              <a:t>Все принадлежности и инструменты подписать.</a:t>
            </a:r>
            <a:endParaRPr lang="ru-RU" sz="22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Закладка-ленточка (тесьма)в учебники , прописи.(когда получат учебники, их вклеить)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dirty="0"/>
              <a:t>Веер с цифрами до 10.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200" dirty="0"/>
              <a:t>Обувь на светлой подошве, не пачкающая пол</a:t>
            </a:r>
            <a:r>
              <a:rPr lang="ru-RU" sz="2200" i="1" dirty="0"/>
              <a:t>. </a:t>
            </a:r>
            <a:endParaRPr lang="ru-RU" sz="2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200" b="1" i="1" dirty="0"/>
              <a:t>Всю одежду (включая </a:t>
            </a:r>
            <a:r>
              <a:rPr lang="ru-RU" sz="2200" b="1" i="1" dirty="0" err="1"/>
              <a:t>верхнюю,шапки</a:t>
            </a:r>
            <a:r>
              <a:rPr lang="ru-RU" sz="2200" b="1" i="1" dirty="0"/>
              <a:t>, </a:t>
            </a:r>
            <a:r>
              <a:rPr lang="ru-RU" sz="2200" b="1" i="1" dirty="0" err="1"/>
              <a:t>шарфы,штаны</a:t>
            </a:r>
            <a:r>
              <a:rPr lang="ru-RU" sz="2200" b="1" i="1" dirty="0"/>
              <a:t>) и обувь (уличную ,сменную, спортивную) подписать</a:t>
            </a:r>
            <a:r>
              <a:rPr lang="ru-RU" sz="2200" b="1" dirty="0"/>
              <a:t>.</a:t>
            </a:r>
          </a:p>
          <a:p>
            <a:endParaRPr lang="ru-RU" sz="2200" dirty="0"/>
          </a:p>
        </p:txBody>
      </p:sp>
      <p:pic>
        <p:nvPicPr>
          <p:cNvPr id="3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06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878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618518"/>
            <a:ext cx="4678758" cy="4970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https://drasler.ru/wp-content/uploads/2019/04/%D0%96%D0%B8%D0%B2%D0%B0%D1%8F-%D0%BA%D0%B0%D1%80%D1%82%D0%B8%D0%BD%D0%BA%D0%B8-%D0%B4%D0%BB%D1%8F-%D0%BF%D1%80%D0%B5%D0%B7%D0%B5%D0%BD%D1%82%D0%B0%D1%86%D0%B8%D0%B8-%D0%BD%D0%B0-%D1%82%D0%B5%D0%BC%D1%83-%D0%A1%D0%BF%D0%B0%D1%81%D0%B8%D0%B1%D0%BE-%D0%B7%D0%B0-%D0%B2%D0%BD%D0%B8%D0%BC%D0%B0%D0%BD%D0%B8%D0%B5-%D0%BF%D0%BE%D0%B4%D0%B1%D0%BE%D1%80%D0%BA%D0%B0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819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673372" cy="166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9712" y="4008615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телефон: 417-52-65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сайт:    http://school285.ru</a:t>
            </a:r>
            <a:endParaRPr lang="ru-RU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адрес: Санкт-Петербург г, Пограничника </a:t>
            </a:r>
            <a:r>
              <a:rPr lang="ru-RU" sz="3200" u="sng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Г</a:t>
            </a:r>
            <a:r>
              <a:rPr lang="ru-RU" sz="3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арькавого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</a:t>
            </a:r>
            <a:r>
              <a:rPr lang="ru-RU" sz="3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ул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, д 46, </a:t>
            </a:r>
            <a:r>
              <a:rPr lang="ru-RU" sz="3200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корп</a:t>
            </a:r>
            <a:r>
              <a:rPr lang="ru-RU" sz="3200" u="sng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 4, литер а, </a:t>
            </a:r>
            <a:endParaRPr lang="ru-RU" sz="3200" u="sng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 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school285@obr.gov.spb.ru</a:t>
            </a:r>
            <a:endParaRPr lang="ru-RU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39"/>
            <a:ext cx="8789245" cy="38199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НАШИ КОНТАКТЫ:</a:t>
            </a:r>
            <a:br>
              <a:rPr lang="ru-RU" b="1" dirty="0" smtClean="0"/>
            </a:br>
            <a:r>
              <a:rPr lang="ru-RU" cap="none" dirty="0" smtClean="0"/>
              <a:t>Директор школы  </a:t>
            </a:r>
            <a:br>
              <a:rPr lang="ru-RU" cap="none" dirty="0" smtClean="0"/>
            </a:br>
            <a:r>
              <a:rPr lang="ru-RU" b="1" u="sng" cap="none" dirty="0" err="1" smtClean="0"/>
              <a:t>Минкеева</a:t>
            </a:r>
            <a:r>
              <a:rPr lang="ru-RU" b="1" u="sng" cap="none" dirty="0" smtClean="0"/>
              <a:t> Ирина Николаевна</a:t>
            </a: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заместитель </a:t>
            </a:r>
            <a:r>
              <a:rPr lang="ru-RU" cap="none" dirty="0" smtClean="0"/>
              <a:t>директора по </a:t>
            </a:r>
            <a:r>
              <a:rPr lang="ru-RU" cap="none" dirty="0" smtClean="0"/>
              <a:t>УР</a:t>
            </a:r>
            <a:br>
              <a:rPr lang="ru-RU" cap="none" dirty="0" smtClean="0"/>
            </a:br>
            <a:r>
              <a:rPr lang="ru-RU" cap="none" dirty="0" smtClean="0"/>
              <a:t>(</a:t>
            </a:r>
            <a:r>
              <a:rPr lang="ru-RU" cap="none" dirty="0" smtClean="0"/>
              <a:t>начальные классы)</a:t>
            </a:r>
            <a:br>
              <a:rPr lang="ru-RU" cap="none" dirty="0" smtClean="0"/>
            </a:br>
            <a:r>
              <a:rPr lang="ru-RU" b="1" u="sng" cap="none" dirty="0" smtClean="0"/>
              <a:t>Михайлова Ольга Николаевна</a:t>
            </a:r>
            <a:br>
              <a:rPr lang="ru-RU" b="1" u="sng" cap="none" dirty="0" smtClean="0"/>
            </a:br>
            <a:endParaRPr lang="ru-RU" b="1" u="sng" cap="none" dirty="0"/>
          </a:p>
        </p:txBody>
      </p:sp>
    </p:spTree>
    <p:extLst>
      <p:ext uri="{BB962C8B-B14F-4D97-AF65-F5344CB8AC3E}">
        <p14:creationId xmlns:p14="http://schemas.microsoft.com/office/powerpoint/2010/main" val="34297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212924" y="260648"/>
            <a:ext cx="6702476" cy="576064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НОРМАТИВНО-ПРАВОВАЯ БАЗА ОБРАЗОВАТЕЛЬНОГО ПРОЦЕССА: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Федеральный </a:t>
            </a:r>
            <a:r>
              <a:rPr lang="ru-RU" dirty="0"/>
              <a:t>закон "Об образовании в Российской Федерации" от 29.12.2012 N </a:t>
            </a:r>
            <a:r>
              <a:rPr lang="ru-RU" dirty="0" smtClean="0"/>
              <a:t>273-ФЗ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Федеральный государственный образовательный стандарт начального общего образования</a:t>
            </a:r>
            <a:r>
              <a:rPr lang="ru-RU" dirty="0">
                <a:effectLst>
                  <a:reflection blurRad="12700" stA="48000" endA="300" endPos="55000" dir="5400000" sy="-90000" algn="bl"/>
                </a:effectLst>
              </a:rPr>
              <a:t/>
            </a:r>
            <a:br>
              <a:rPr lang="ru-RU" dirty="0">
                <a:effectLst>
                  <a:reflection blurRad="12700" stA="48000" endA="300" endPos="55000" dir="5400000" sy="-90000" algn="bl"/>
                </a:effectLst>
              </a:rPr>
            </a:br>
            <a:r>
              <a:rPr lang="ru-RU" dirty="0"/>
              <a:t>(утв. </a:t>
            </a:r>
            <a:r>
              <a:rPr lang="ru-RU" dirty="0">
                <a:hlinkClick r:id="rId2"/>
              </a:rPr>
              <a:t>приказом</a:t>
            </a:r>
            <a:r>
              <a:rPr lang="ru-RU" dirty="0"/>
              <a:t> Министерства образования и науки РФ от 6 октября 2009 г. N 373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Устав ГБОУ СОШ № 285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Нормативные документы: приказы, распоряжения, локальные 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1" y="609600"/>
            <a:ext cx="1666527" cy="16672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1" y="260648"/>
            <a:ext cx="2035423" cy="202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86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27314"/>
            <a:ext cx="7011888" cy="106808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Комитета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образованию Правительства Санкт-Петербурга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30.10.2013 N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2524-р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"Об утверждении методических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"О порядке привлечения и использования средств физических и(или) юридических лиц и мерах по предупреждению незаконного сбора средств с родителей (законных представителей) обучающихся, воспитанников государственных образовательных организаций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348880"/>
            <a:ext cx="8686800" cy="4104456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привлечении средств, полученных от приносящей доход деятельности, добровольных пожертвований и целевых взносов физических и(или) юридических лиц: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3.4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допускать принуждения со стороны работников образовательной организации и родительской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внесению добровольных пожертвований родителями (законными представителями) обучающихся, воспитанников образовательной организации.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Запретить работникам образовательной организации сбор наличных денежных средств с родителей (законных представителей) обучающихся, воспитанников.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3.6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 допускать неправомочных действий коллегиальных органов управления образовательной организацией, в том числе советов родителей (законных представителей) несовершеннолетних обучающихся, в части привлечения дополнительных средств родителей (законных представителей) обучающихся, воспитанников образовательной организации. </a:t>
            </a:r>
          </a:p>
        </p:txBody>
      </p:sp>
      <p:pic>
        <p:nvPicPr>
          <p:cNvPr id="4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54" y="227314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9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7200"/>
            <a:ext cx="686787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Положение о школьной форме ГБОУ СОШ №285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П.4.3.1. Комплект одежды для учащихся начальной школы состоит из следующих элементов одежды:</a:t>
            </a:r>
          </a:p>
          <a:p>
            <a:r>
              <a:rPr lang="ru-RU" dirty="0" smtClean="0"/>
              <a:t>Низ: юбка, классические брюки черного или синего цвета;</a:t>
            </a:r>
          </a:p>
          <a:p>
            <a:r>
              <a:rPr lang="ru-RU" dirty="0" smtClean="0"/>
              <a:t>Верх: темно-синяя жилетка или кардиган с однотонной блузой (рубашкой) неярких цветов. </a:t>
            </a:r>
          </a:p>
          <a:p>
            <a:r>
              <a:rPr lang="ru-RU" dirty="0" smtClean="0"/>
              <a:t>Для девочек допускается сарафан темно-синего цвета.</a:t>
            </a:r>
          </a:p>
          <a:p>
            <a:r>
              <a:rPr lang="ru-RU" dirty="0" smtClean="0"/>
              <a:t>Наличие пиджака и галстука по желанию.</a:t>
            </a:r>
            <a:endParaRPr lang="ru-RU" dirty="0"/>
          </a:p>
        </p:txBody>
      </p:sp>
      <p:pic>
        <p:nvPicPr>
          <p:cNvPr id="4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4" y="116632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82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95" y="2492896"/>
            <a:ext cx="2688299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494384"/>
            <a:ext cx="2736304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94384"/>
            <a:ext cx="2736304" cy="410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4" y="116632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quarter" idx="13"/>
          </p:nvPr>
        </p:nvSpPr>
        <p:spPr>
          <a:xfrm>
            <a:off x="539552" y="457200"/>
            <a:ext cx="8452047" cy="562292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п.4.4. У всех учащихся обязательно   наличие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сменной   обуви.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Обувь должна быть чистая, подобающая деловому   классическому стилю одежды.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18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7200"/>
            <a:ext cx="7155904" cy="838200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Льготное питание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1566912"/>
            <a:ext cx="7772870" cy="5030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ПИТАНИЕ С КОМПЕНСАЦИЕЙ 100% ЕГО СТОИМОСТИ ПРЕДОСТАВЛЯЕТСЯ ОБУЧАЮЩИМСЯ СЛЕДУЮЩИХ КАТЕГОРИЙ: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МАЛООБЕСПЕЧЕННЫХ СЕМЕЙ;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МНОГОДЕТНЫХ СЕМЕЙ;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ДЕТИ-СИРОТЫ И ДЕТИ, ОСТАВШИЕСЯ БЕЗ ПОПЕЧЕНИЯ РОДИТЕЛЕЙ;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ИНВАЛИДОВ;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ПО АДАПТИРОВАННОЙ ОБРАЗОВАТЕЛЬНОЙ ПРОГРАММЕ;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В ТРУДНОЙ ЖИЗНЕННОЙ СИТУАЦИИ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ЛЬГОТНОЕ ПИТАНИЕ 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ШКОЛЬНИКОВ С ОПЛАТОЙ РОДИТЕЛЯМИ 30%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СТОИМОСТИ ПРЕДОСТАВЛЯЕТСЯ ОБУЧАЮЩИМСЯ СЛЕДУЮЩИХ КАТЕГОРИЙ</a:t>
            </a: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ОБУЧАЮЩИМСЯ 1-4 КЛАССОВ.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" y="61145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28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262934" cy="149985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Учебно-методический комплекс</a:t>
            </a:r>
            <a:br>
              <a:rPr lang="ru-RU" b="1" dirty="0" smtClean="0"/>
            </a:br>
            <a:r>
              <a:rPr lang="ru-RU" b="1" dirty="0" smtClean="0"/>
              <a:t> «школа </a:t>
            </a:r>
            <a:r>
              <a:rPr lang="ru-RU" b="1" dirty="0" err="1" smtClean="0"/>
              <a:t>россии</a:t>
            </a:r>
            <a:r>
              <a:rPr lang="ru-RU" b="1" dirty="0" smtClean="0"/>
              <a:t>»</a:t>
            </a:r>
            <a:endParaRPr lang="ru-RU" b="1" dirty="0"/>
          </a:p>
        </p:txBody>
      </p:sp>
      <p:pic>
        <p:nvPicPr>
          <p:cNvPr id="3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Азбука. Учебник. 1 клас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20" y="1697538"/>
            <a:ext cx="1651858" cy="211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зображение Чудо-пропись 1. 1 класс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68" y="1765983"/>
            <a:ext cx="997319" cy="131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Изображение Чудо-пропись 2. 1 класс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184" y="2358231"/>
            <a:ext cx="970677" cy="127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ропис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271" y="1692845"/>
            <a:ext cx="1013544" cy="133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Изображение Чудо-пропись 4. 1 клас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630" y="2422114"/>
            <a:ext cx="991607" cy="131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Русский язык. Учебник. 1 клас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271" y="1616487"/>
            <a:ext cx="1631228" cy="21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Литературное чтение. Учебник. 1 класс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149" y="1692845"/>
            <a:ext cx="1501989" cy="20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Математика. Учебник. 1 класс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46" y="3900776"/>
            <a:ext cx="1803906" cy="24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Математика. Рабочая тетрадь. 1 класс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181" y="4634615"/>
            <a:ext cx="1488524" cy="216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Окружающий мир. Учебник. 1 класс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5" y="4048709"/>
            <a:ext cx="1809419" cy="24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Окружающий мир. Рабочая тетрадь. 1 класс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454" y="4770858"/>
            <a:ext cx="1523008" cy="203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92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334942" cy="955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2" name="Объект 2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3" name="Объект 2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Picture 2" descr="https://sun9-47.userapi.com/c626128/v626128274/41000/Tacz9FR4tI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514179" cy="15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800674" y="1340768"/>
            <a:ext cx="3824730" cy="215399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Социальное направление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27584" y="2587281"/>
            <a:ext cx="4013086" cy="2128373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Общеинтеллектуальное</a:t>
            </a:r>
            <a:r>
              <a:rPr lang="ru-RU" dirty="0" smtClean="0"/>
              <a:t> направление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4535303" y="4160893"/>
            <a:ext cx="3726931" cy="21221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Общекультурное направление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973208" y="4006334"/>
            <a:ext cx="3697502" cy="227665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Спортивно-оздоровительное направление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503585" y="2571145"/>
            <a:ext cx="3806557" cy="21475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Духовно-нравственное направление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9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549</TotalTime>
  <Words>570</Words>
  <Application>Microsoft Office PowerPoint</Application>
  <PresentationFormat>Экран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Капля</vt:lpstr>
      <vt:lpstr>РОДИТЕЛЬСКОЕ СОБРАНИЕ БУДУЩИХ ПЕРВОКЛАССНИКОВ</vt:lpstr>
      <vt:lpstr>НАШИ КОНТАКТЫ: Директор школы   Минкеева Ирина Николаевна  заместитель директора по УР (начальные классы) Михайлова Ольга Николаевна </vt:lpstr>
      <vt:lpstr>      </vt:lpstr>
      <vt:lpstr>   Распоряжение  Комитета по образованию Правительства Санкт-Петербурга  от 30.10.2013 N 2524-р  "Об утверждении методических рекомендаций  "О порядке привлечения и использования средств физических и(или) юридических лиц и мерах по предупреждению незаконного сбора средств с родителей (законных представителей) обучающихся, воспитанников государственных образовательных организаций  Санкт-Петербурга" </vt:lpstr>
      <vt:lpstr>Положение о школьной форме ГБОУ СОШ №285</vt:lpstr>
      <vt:lpstr>Презентация PowerPoint</vt:lpstr>
      <vt:lpstr>Льготное питание</vt:lpstr>
      <vt:lpstr>Учебно-методический комплекс  «школа россии»</vt:lpstr>
      <vt:lpstr>Внеурочная деятельность</vt:lpstr>
      <vt:lpstr>Организация досуга детей</vt:lpstr>
      <vt:lpstr>Что нужно приготовить  к учебному году  для первоклассника (примерный перечень)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КОНТАКТЫ:</dc:title>
  <dc:creator>Михайлова Ольга Николаевна</dc:creator>
  <cp:lastModifiedBy>Михайлова Ольга Николаевна</cp:lastModifiedBy>
  <cp:revision>30</cp:revision>
  <dcterms:created xsi:type="dcterms:W3CDTF">2020-05-25T09:37:48Z</dcterms:created>
  <dcterms:modified xsi:type="dcterms:W3CDTF">2021-11-19T11:21:16Z</dcterms:modified>
</cp:coreProperties>
</file>